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73" r:id="rId4"/>
    <p:sldId id="272" r:id="rId5"/>
    <p:sldId id="283" r:id="rId6"/>
    <p:sldId id="270" r:id="rId7"/>
    <p:sldId id="274" r:id="rId8"/>
    <p:sldId id="275" r:id="rId9"/>
    <p:sldId id="276" r:id="rId10"/>
    <p:sldId id="278" r:id="rId11"/>
    <p:sldId id="279" r:id="rId12"/>
    <p:sldId id="280" r:id="rId13"/>
    <p:sldId id="285"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9B43B3"/>
    <a:srgbClr val="FF05CF"/>
    <a:srgbClr val="00FF00"/>
    <a:srgbClr val="AA52C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9" autoAdjust="0"/>
    <p:restoredTop sz="94709" autoAdjust="0"/>
  </p:normalViewPr>
  <p:slideViewPr>
    <p:cSldViewPr>
      <p:cViewPr>
        <p:scale>
          <a:sx n="75" d="100"/>
          <a:sy n="75" d="100"/>
        </p:scale>
        <p:origin x="-72"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pluto-0314\2019-data\JCapano\bottle%20rocket%20gra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600" b="1" i="0" u="none" strike="noStrike" baseline="0">
                <a:solidFill>
                  <a:srgbClr val="000000"/>
                </a:solidFill>
                <a:latin typeface="Arial"/>
                <a:ea typeface="Arial"/>
                <a:cs typeface="Arial"/>
              </a:defRPr>
            </a:pPr>
            <a:r>
              <a:rPr lang="en-US" sz="3600"/>
              <a:t>Calculation Data</a:t>
            </a:r>
          </a:p>
        </c:rich>
      </c:tx>
      <c:layout>
        <c:manualLayout>
          <c:xMode val="edge"/>
          <c:yMode val="edge"/>
          <c:x val="0.3030312941651524"/>
          <c:y val="4.6153669147521004E-2"/>
        </c:manualLayout>
      </c:layout>
      <c:spPr>
        <a:noFill/>
        <a:ln w="25400">
          <a:noFill/>
        </a:ln>
      </c:spPr>
    </c:title>
    <c:plotArea>
      <c:layout>
        <c:manualLayout>
          <c:layoutTarget val="inner"/>
          <c:xMode val="edge"/>
          <c:yMode val="edge"/>
          <c:x val="0.22184534625479529"/>
          <c:y val="0.20108458554234529"/>
          <c:w val="0.45694442040898725"/>
          <c:h val="0.3168667064027359"/>
        </c:manualLayout>
      </c:layout>
      <c:barChart>
        <c:barDir val="col"/>
        <c:grouping val="clustered"/>
        <c:ser>
          <c:idx val="0"/>
          <c:order val="0"/>
          <c:tx>
            <c:strRef>
              <c:f>Sheet1!$B$1</c:f>
              <c:strCache>
                <c:ptCount val="1"/>
                <c:pt idx="0">
                  <c:v>Time in seconds-air</c:v>
                </c:pt>
              </c:strCache>
            </c:strRef>
          </c:tx>
          <c:spPr>
            <a:solidFill>
              <a:srgbClr val="FF05CF"/>
            </a:solidFill>
            <a:ln w="12700">
              <a:solidFill>
                <a:srgbClr val="000000"/>
              </a:solidFill>
              <a:prstDash val="solid"/>
            </a:ln>
          </c:spPr>
          <c:cat>
            <c:strRef>
              <c:f>Sheet1!$A$2:$A$8</c:f>
              <c:strCache>
                <c:ptCount val="7"/>
                <c:pt idx="0">
                  <c:v>group 1</c:v>
                </c:pt>
                <c:pt idx="1">
                  <c:v>group 2</c:v>
                </c:pt>
                <c:pt idx="2">
                  <c:v>group 3</c:v>
                </c:pt>
                <c:pt idx="3">
                  <c:v>group 4</c:v>
                </c:pt>
                <c:pt idx="4">
                  <c:v>group 5</c:v>
                </c:pt>
                <c:pt idx="5">
                  <c:v>group 6</c:v>
                </c:pt>
                <c:pt idx="6">
                  <c:v>group 7</c:v>
                </c:pt>
              </c:strCache>
            </c:strRef>
          </c:cat>
          <c:val>
            <c:numRef>
              <c:f>Sheet1!$B$2:$B$8</c:f>
              <c:numCache>
                <c:formatCode>General</c:formatCode>
                <c:ptCount val="7"/>
                <c:pt idx="0">
                  <c:v>3.38</c:v>
                </c:pt>
                <c:pt idx="1">
                  <c:v>1.85</c:v>
                </c:pt>
                <c:pt idx="2">
                  <c:v>2.9299999999999997</c:v>
                </c:pt>
                <c:pt idx="3">
                  <c:v>1.32</c:v>
                </c:pt>
                <c:pt idx="4">
                  <c:v>1.42</c:v>
                </c:pt>
                <c:pt idx="5">
                  <c:v>2.2599999999999998</c:v>
                </c:pt>
                <c:pt idx="6">
                  <c:v>2.5499999999999998</c:v>
                </c:pt>
              </c:numCache>
            </c:numRef>
          </c:val>
        </c:ser>
        <c:ser>
          <c:idx val="1"/>
          <c:order val="1"/>
          <c:tx>
            <c:strRef>
              <c:f>Sheet1!$C$1</c:f>
              <c:strCache>
                <c:ptCount val="1"/>
                <c:pt idx="0">
                  <c:v>Time in seconds -  water</c:v>
                </c:pt>
              </c:strCache>
            </c:strRef>
          </c:tx>
          <c:spPr>
            <a:solidFill>
              <a:srgbClr val="00FF00"/>
            </a:solidFill>
            <a:ln w="12700">
              <a:solidFill>
                <a:srgbClr val="000000"/>
              </a:solidFill>
              <a:prstDash val="solid"/>
            </a:ln>
          </c:spPr>
          <c:cat>
            <c:strRef>
              <c:f>Sheet1!$A$2:$A$8</c:f>
              <c:strCache>
                <c:ptCount val="7"/>
                <c:pt idx="0">
                  <c:v>group 1</c:v>
                </c:pt>
                <c:pt idx="1">
                  <c:v>group 2</c:v>
                </c:pt>
                <c:pt idx="2">
                  <c:v>group 3</c:v>
                </c:pt>
                <c:pt idx="3">
                  <c:v>group 4</c:v>
                </c:pt>
                <c:pt idx="4">
                  <c:v>group 5</c:v>
                </c:pt>
                <c:pt idx="5">
                  <c:v>group 6</c:v>
                </c:pt>
                <c:pt idx="6">
                  <c:v>group 7</c:v>
                </c:pt>
              </c:strCache>
            </c:strRef>
          </c:cat>
          <c:val>
            <c:numRef>
              <c:f>Sheet1!$C$2:$C$8</c:f>
              <c:numCache>
                <c:formatCode>General</c:formatCode>
                <c:ptCount val="7"/>
                <c:pt idx="0">
                  <c:v>3.05</c:v>
                </c:pt>
                <c:pt idx="1">
                  <c:v>3.7800000000000002</c:v>
                </c:pt>
                <c:pt idx="2">
                  <c:v>3</c:v>
                </c:pt>
                <c:pt idx="3">
                  <c:v>3.2800000000000002</c:v>
                </c:pt>
                <c:pt idx="4">
                  <c:v>3.8499999999999988</c:v>
                </c:pt>
                <c:pt idx="5">
                  <c:v>3.51</c:v>
                </c:pt>
                <c:pt idx="6">
                  <c:v>3.48</c:v>
                </c:pt>
              </c:numCache>
            </c:numRef>
          </c:val>
        </c:ser>
        <c:axId val="84021248"/>
        <c:axId val="84023168"/>
      </c:barChart>
      <c:catAx>
        <c:axId val="84021248"/>
        <c:scaling>
          <c:orientation val="minMax"/>
        </c:scaling>
        <c:axPos val="b"/>
        <c:title>
          <c:tx>
            <c:rich>
              <a:bodyPr/>
              <a:lstStyle/>
              <a:p>
                <a:pPr>
                  <a:defRPr sz="1800" b="1" i="0" u="none" strike="noStrike" baseline="0">
                    <a:solidFill>
                      <a:srgbClr val="000000"/>
                    </a:solidFill>
                    <a:latin typeface="Arial"/>
                    <a:ea typeface="Arial"/>
                    <a:cs typeface="Arial"/>
                  </a:defRPr>
                </a:pPr>
                <a:r>
                  <a:rPr lang="en-US" sz="1800"/>
                  <a:t>Groups</a:t>
                </a:r>
              </a:p>
            </c:rich>
          </c:tx>
          <c:layout>
            <c:manualLayout>
              <c:xMode val="edge"/>
              <c:yMode val="edge"/>
              <c:x val="0.37575832828588768"/>
              <c:y val="0.80513170100312803"/>
            </c:manualLayout>
          </c:layout>
          <c:spPr>
            <a:noFill/>
            <a:ln w="25400">
              <a:noFill/>
            </a:ln>
          </c:spPr>
        </c:title>
        <c:numFmt formatCode="General" sourceLinked="1"/>
        <c:tickLblPos val="nextTo"/>
        <c:spPr>
          <a:ln w="3175">
            <a:solidFill>
              <a:srgbClr val="000000"/>
            </a:solidFill>
            <a:prstDash val="solid"/>
          </a:ln>
        </c:spPr>
        <c:txPr>
          <a:bodyPr rot="-2700000" vert="horz"/>
          <a:lstStyle/>
          <a:p>
            <a:pPr>
              <a:defRPr sz="2400" b="0" i="0" u="none" strike="noStrike" baseline="0">
                <a:solidFill>
                  <a:srgbClr val="000000"/>
                </a:solidFill>
                <a:latin typeface="Arial"/>
                <a:ea typeface="Arial"/>
                <a:cs typeface="Arial"/>
              </a:defRPr>
            </a:pPr>
            <a:endParaRPr lang="en-US"/>
          </a:p>
        </c:txPr>
        <c:crossAx val="84023168"/>
        <c:crosses val="autoZero"/>
        <c:auto val="1"/>
        <c:lblAlgn val="ctr"/>
        <c:lblOffset val="100"/>
        <c:tickLblSkip val="1"/>
        <c:tickMarkSkip val="1"/>
      </c:catAx>
      <c:valAx>
        <c:axId val="84023168"/>
        <c:scaling>
          <c:orientation val="minMax"/>
        </c:scaling>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en-US" sz="1800"/>
                  <a:t>Seconds</a:t>
                </a:r>
              </a:p>
            </c:rich>
          </c:tx>
          <c:layout>
            <c:manualLayout>
              <c:xMode val="edge"/>
              <c:yMode val="edge"/>
              <c:x val="4.848495861094286E-2"/>
              <c:y val="0.26666781720778082"/>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84021248"/>
        <c:crosses val="autoZero"/>
        <c:crossBetween val="between"/>
      </c:valAx>
      <c:spPr>
        <a:solidFill>
          <a:srgbClr val="C0C0C0"/>
        </a:solidFill>
        <a:ln w="12700">
          <a:solidFill>
            <a:srgbClr val="808080"/>
          </a:solidFill>
          <a:prstDash val="solid"/>
        </a:ln>
      </c:spPr>
    </c:plotArea>
    <c:legend>
      <c:legendPos val="r"/>
      <c:legendEntry>
        <c:idx val="0"/>
        <c:txPr>
          <a:bodyPr/>
          <a:lstStyle/>
          <a:p>
            <a:pPr>
              <a:defRPr sz="2000" b="0" i="0" u="none" strike="noStrike" baseline="0">
                <a:solidFill>
                  <a:srgbClr val="000000"/>
                </a:solidFill>
                <a:latin typeface="Arial"/>
                <a:ea typeface="Arial"/>
                <a:cs typeface="Arial"/>
              </a:defRPr>
            </a:pPr>
            <a:endParaRPr lang="en-US"/>
          </a:p>
        </c:txPr>
      </c:legendEntry>
      <c:legendEntry>
        <c:idx val="1"/>
        <c:txPr>
          <a:bodyPr/>
          <a:lstStyle/>
          <a:p>
            <a:pPr>
              <a:defRPr sz="2000" b="0" i="0" u="none" strike="noStrike" baseline="0">
                <a:solidFill>
                  <a:srgbClr val="000000"/>
                </a:solidFill>
                <a:latin typeface="Arial"/>
                <a:ea typeface="Arial"/>
                <a:cs typeface="Arial"/>
              </a:defRPr>
            </a:pPr>
            <a:endParaRPr lang="en-US"/>
          </a:p>
        </c:txPr>
      </c:legendEntry>
      <c:layout>
        <c:manualLayout>
          <c:xMode val="edge"/>
          <c:yMode val="edge"/>
          <c:x val="0.71212335958005268"/>
          <c:y val="0.31795059864092368"/>
          <c:w val="0.26363698768423188"/>
          <c:h val="0.5487206701902001"/>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gradFill rotWithShape="0">
      <a:gsLst>
        <a:gs pos="0">
          <a:srgbClr val="03D4A8"/>
        </a:gs>
        <a:gs pos="25000">
          <a:srgbClr val="21D6E0"/>
        </a:gs>
        <a:gs pos="75000">
          <a:srgbClr val="0087E6"/>
        </a:gs>
        <a:gs pos="100000">
          <a:srgbClr val="005CBF"/>
        </a:gs>
      </a:gsLst>
      <a:lin ang="5400000"/>
    </a:gradFill>
    <a:ln w="254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AED8F-0ED1-4DB1-B49C-9BD1E59FD7D3}" type="datetimeFigureOut">
              <a:rPr lang="en-US" smtClean="0"/>
              <a:pPr/>
              <a:t>10/26/2011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26685-811C-45E0-89B7-8E3257ACFC84}" type="slidenum">
              <a:rPr lang="en-US" smtClean="0"/>
              <a:pPr/>
              <a:t>‹#›</a:t>
            </a:fld>
            <a:endParaRPr lang="en-US"/>
          </a:p>
        </p:txBody>
      </p:sp>
    </p:spTree>
    <p:extLst>
      <p:ext uri="{BB962C8B-B14F-4D97-AF65-F5344CB8AC3E}">
        <p14:creationId xmlns="" xmlns:p14="http://schemas.microsoft.com/office/powerpoint/2010/main" val="114288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3C5081D-7A55-4432-900C-8F77085CBAD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pull dir="d"/>
    <p:sndAc>
      <p:stSnd>
        <p:snd r:embed="rId1" name="cashreg.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3C5081D-7A55-4432-900C-8F77085CBA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pull dir="d"/>
    <p:sndAc>
      <p:stSnd>
        <p:snd r:embed="rId1" name="cashreg.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A8C914-BAE1-4F82-BD59-B53EFF710276}"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5081D-7A55-4432-900C-8F77085CBAD4}" type="slidenum">
              <a:rPr lang="en-US" smtClean="0"/>
              <a:pPr/>
              <a:t>‹#›</a:t>
            </a:fld>
            <a:endParaRPr lang="en-US"/>
          </a:p>
        </p:txBody>
      </p:sp>
    </p:spTree>
  </p:cSld>
  <p:clrMapOvr>
    <a:masterClrMapping/>
  </p:clrMapOvr>
  <p:transition spd="slow">
    <p:pull dir="d"/>
    <p:sndAc>
      <p:stSnd>
        <p:snd r:embed="rId1" name="cashreg.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8A8C914-BAE1-4F82-BD59-B53EFF710276}" type="datetimeFigureOut">
              <a:rPr lang="en-US" smtClean="0"/>
              <a:pPr/>
              <a:t>10/26/2011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3C5081D-7A55-4432-900C-8F77085CBA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d"/>
    <p:sndAc>
      <p:stSnd>
        <p:snd r:embed="rId13" name="cashreg.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The S. S. Debbie</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By</a:t>
            </a:r>
          </a:p>
          <a:p>
            <a:r>
              <a:rPr lang="en-US" sz="4000" dirty="0" smtClean="0">
                <a:solidFill>
                  <a:schemeClr val="bg1"/>
                </a:solidFill>
              </a:rPr>
              <a:t>Ashley, </a:t>
            </a:r>
            <a:r>
              <a:rPr lang="en-US" sz="4000" dirty="0" err="1" smtClean="0">
                <a:solidFill>
                  <a:schemeClr val="bg1"/>
                </a:solidFill>
              </a:rPr>
              <a:t>Julianna</a:t>
            </a:r>
            <a:r>
              <a:rPr lang="en-US" sz="4000" dirty="0" smtClean="0">
                <a:solidFill>
                  <a:schemeClr val="bg1"/>
                </a:solidFill>
              </a:rPr>
              <a:t>, and Nino</a:t>
            </a:r>
            <a:endParaRPr lang="en-US" sz="4000" dirty="0">
              <a:solidFill>
                <a:schemeClr val="bg1"/>
              </a:solidFill>
            </a:endParaRPr>
          </a:p>
        </p:txBody>
      </p:sp>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Eggstronaut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Documents and Settings\jcapano\Local Settings\Temporary Internet Files\Content.IE5\BQF3CCJ7\MP910221054[1].jpg"/>
          <p:cNvPicPr>
            <a:picLocks noChangeAspect="1" noChangeArrowheads="1"/>
          </p:cNvPicPr>
          <p:nvPr/>
        </p:nvPicPr>
        <p:blipFill>
          <a:blip r:embed="rId3" cstate="print"/>
          <a:srcRect/>
          <a:stretch>
            <a:fillRect/>
          </a:stretch>
        </p:blipFill>
        <p:spPr bwMode="auto">
          <a:xfrm>
            <a:off x="1" y="-220346"/>
            <a:ext cx="9144000" cy="7078346"/>
          </a:xfrm>
          <a:prstGeom prst="rect">
            <a:avLst/>
          </a:prstGeom>
          <a:noFill/>
        </p:spPr>
      </p:pic>
      <p:sp>
        <p:nvSpPr>
          <p:cNvPr id="5" name="TextBox 4"/>
          <p:cNvSpPr txBox="1"/>
          <p:nvPr/>
        </p:nvSpPr>
        <p:spPr>
          <a:xfrm>
            <a:off x="381000" y="1219200"/>
            <a:ext cx="7391400" cy="3170099"/>
          </a:xfrm>
          <a:prstGeom prst="rect">
            <a:avLst/>
          </a:prstGeom>
          <a:noFill/>
        </p:spPr>
        <p:txBody>
          <a:bodyPr wrap="square" rtlCol="0">
            <a:spAutoFit/>
          </a:bodyPr>
          <a:lstStyle/>
          <a:p>
            <a:r>
              <a:rPr lang="en-US" sz="4000" dirty="0" smtClean="0">
                <a:solidFill>
                  <a:srgbClr val="FF0000"/>
                </a:solidFill>
              </a:rPr>
              <a:t>Our </a:t>
            </a:r>
            <a:r>
              <a:rPr lang="en-US" sz="4000" dirty="0" err="1" smtClean="0">
                <a:solidFill>
                  <a:srgbClr val="FF0000"/>
                </a:solidFill>
              </a:rPr>
              <a:t>eggstronaut</a:t>
            </a:r>
            <a:r>
              <a:rPr lang="en-US" sz="4000" dirty="0" smtClean="0">
                <a:solidFill>
                  <a:srgbClr val="FF0000"/>
                </a:solidFill>
              </a:rPr>
              <a:t> was named Debby dog for the water rocket and for the air rocket her name was Debby. Debby was awesome and she survived!(:</a:t>
            </a:r>
            <a:endParaRPr lang="en-US" sz="4000" dirty="0">
              <a:solidFill>
                <a:srgbClr val="FF0000"/>
              </a:solidFill>
            </a:endParaRPr>
          </a:p>
        </p:txBody>
      </p:sp>
      <p:pic>
        <p:nvPicPr>
          <p:cNvPr id="1028" name="Picture 4" descr="C:\Documents and Settings\jcapano\Local Settings\Temporary Internet Files\Content.IE5\7BMZ3I3I\MP900422257[1].jpg"/>
          <p:cNvPicPr>
            <a:picLocks noChangeAspect="1" noChangeArrowheads="1"/>
          </p:cNvPicPr>
          <p:nvPr/>
        </p:nvPicPr>
        <p:blipFill>
          <a:blip r:embed="rId4" cstate="print"/>
          <a:srcRect/>
          <a:stretch>
            <a:fillRect/>
          </a:stretch>
        </p:blipFill>
        <p:spPr bwMode="auto">
          <a:xfrm>
            <a:off x="7239000" y="4419600"/>
            <a:ext cx="1372716" cy="2058069"/>
          </a:xfrm>
          <a:prstGeom prst="rect">
            <a:avLst/>
          </a:prstGeom>
          <a:noFill/>
        </p:spPr>
      </p:pic>
      <p:pic>
        <p:nvPicPr>
          <p:cNvPr id="1029" name="Picture 5" descr="C:\Documents and Settings\jcapano\Local Settings\Temporary Internet Files\Content.IE5\UV80NP6J\MP900431170[1].jpg"/>
          <p:cNvPicPr>
            <a:picLocks noChangeAspect="1" noChangeArrowheads="1"/>
          </p:cNvPicPr>
          <p:nvPr/>
        </p:nvPicPr>
        <p:blipFill>
          <a:blip r:embed="rId5" cstate="print"/>
          <a:srcRect/>
          <a:stretch>
            <a:fillRect/>
          </a:stretch>
        </p:blipFill>
        <p:spPr bwMode="auto">
          <a:xfrm>
            <a:off x="0" y="4950618"/>
            <a:ext cx="2286000" cy="1521619"/>
          </a:xfrm>
          <a:prstGeom prst="rect">
            <a:avLst/>
          </a:prstGeom>
          <a:noFill/>
        </p:spPr>
      </p:pic>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Documents and Settings\jcapano\Local Settings\Temporary Internet Files\Content.IE5\UV80NP6J\MC900434719[1].png"/>
          <p:cNvPicPr>
            <a:picLocks noChangeAspect="1" noChangeArrowheads="1"/>
          </p:cNvPicPr>
          <p:nvPr/>
        </p:nvPicPr>
        <p:blipFill>
          <a:blip r:embed="rId3" cstate="print"/>
          <a:srcRect/>
          <a:stretch>
            <a:fillRect/>
          </a:stretch>
        </p:blipFill>
        <p:spPr bwMode="auto">
          <a:xfrm>
            <a:off x="6858286" y="4572286"/>
            <a:ext cx="2285714" cy="2285714"/>
          </a:xfrm>
          <a:prstGeom prst="rect">
            <a:avLst/>
          </a:prstGeom>
          <a:noFill/>
        </p:spPr>
      </p:pic>
      <p:pic>
        <p:nvPicPr>
          <p:cNvPr id="2051" name="Picture 3" descr="C:\Documents and Settings\jcapano\Local Settings\Temporary Internet Files\Content.IE5\BQF3CCJ7\MC900383846[1].wmf"/>
          <p:cNvPicPr>
            <a:picLocks noChangeAspect="1" noChangeArrowheads="1"/>
          </p:cNvPicPr>
          <p:nvPr/>
        </p:nvPicPr>
        <p:blipFill>
          <a:blip r:embed="rId4" cstate="print"/>
          <a:srcRect/>
          <a:stretch>
            <a:fillRect/>
          </a:stretch>
        </p:blipFill>
        <p:spPr bwMode="auto">
          <a:xfrm>
            <a:off x="228600" y="5228354"/>
            <a:ext cx="1371600" cy="1403790"/>
          </a:xfrm>
          <a:prstGeom prst="rect">
            <a:avLst/>
          </a:prstGeom>
          <a:noFill/>
        </p:spPr>
      </p:pic>
      <p:pic>
        <p:nvPicPr>
          <p:cNvPr id="2054" name="Picture 6" descr="C:\Documents and Settings\jcapano\Local Settings\Temporary Internet Files\Content.IE5\BQF3CCJ7\MP900289276[1].jpg"/>
          <p:cNvPicPr>
            <a:picLocks noChangeAspect="1" noChangeArrowheads="1"/>
          </p:cNvPicPr>
          <p:nvPr/>
        </p:nvPicPr>
        <p:blipFill>
          <a:blip r:embed="rId5" cstate="print"/>
          <a:srcRect/>
          <a:stretch>
            <a:fillRect/>
          </a:stretch>
        </p:blipFill>
        <p:spPr bwMode="auto">
          <a:xfrm>
            <a:off x="0" y="0"/>
            <a:ext cx="9144000" cy="6968490"/>
          </a:xfrm>
          <a:prstGeom prst="rect">
            <a:avLst/>
          </a:prstGeom>
          <a:noFill/>
        </p:spPr>
      </p:pic>
      <p:pic>
        <p:nvPicPr>
          <p:cNvPr id="2055" name="Picture 7" descr="C:\Documents and Settings\jcapano\Local Settings\Temporary Internet Files\Content.IE5\BQF3CCJ7\MC900383846[1].wmf"/>
          <p:cNvPicPr>
            <a:picLocks noChangeAspect="1" noChangeArrowheads="1"/>
          </p:cNvPicPr>
          <p:nvPr/>
        </p:nvPicPr>
        <p:blipFill>
          <a:blip r:embed="rId4" cstate="print"/>
          <a:srcRect/>
          <a:stretch>
            <a:fillRect/>
          </a:stretch>
        </p:blipFill>
        <p:spPr bwMode="auto">
          <a:xfrm>
            <a:off x="381000" y="5152154"/>
            <a:ext cx="1371600" cy="1403790"/>
          </a:xfrm>
          <a:prstGeom prst="rect">
            <a:avLst/>
          </a:prstGeom>
          <a:noFill/>
        </p:spPr>
      </p:pic>
      <p:pic>
        <p:nvPicPr>
          <p:cNvPr id="2056" name="Picture 8" descr="C:\Documents and Settings\jcapano\Local Settings\Temporary Internet Files\Content.IE5\UV80NP6J\MC900434719[1].png"/>
          <p:cNvPicPr>
            <a:picLocks noChangeAspect="1" noChangeArrowheads="1"/>
          </p:cNvPicPr>
          <p:nvPr/>
        </p:nvPicPr>
        <p:blipFill>
          <a:blip r:embed="rId3" cstate="print"/>
          <a:srcRect/>
          <a:stretch>
            <a:fillRect/>
          </a:stretch>
        </p:blipFill>
        <p:spPr bwMode="auto">
          <a:xfrm>
            <a:off x="6858286" y="4572286"/>
            <a:ext cx="2285714" cy="2285714"/>
          </a:xfrm>
          <a:prstGeom prst="rect">
            <a:avLst/>
          </a:prstGeom>
          <a:noFill/>
        </p:spPr>
      </p:pic>
      <p:pic>
        <p:nvPicPr>
          <p:cNvPr id="2057" name="Picture 9" descr="C:\Documents and Settings\jcapano\Local Settings\Temporary Internet Files\Content.IE5\5713ZG6E\MC900047782[1].wmf"/>
          <p:cNvPicPr>
            <a:picLocks noChangeAspect="1" noChangeArrowheads="1"/>
          </p:cNvPicPr>
          <p:nvPr/>
        </p:nvPicPr>
        <p:blipFill>
          <a:blip r:embed="rId6" cstate="print"/>
          <a:srcRect/>
          <a:stretch>
            <a:fillRect/>
          </a:stretch>
        </p:blipFill>
        <p:spPr bwMode="auto">
          <a:xfrm>
            <a:off x="4038600" y="4589381"/>
            <a:ext cx="757733" cy="2268620"/>
          </a:xfrm>
          <a:prstGeom prst="rect">
            <a:avLst/>
          </a:prstGeom>
          <a:noFill/>
        </p:spPr>
      </p:pic>
    </p:spTree>
  </p:cSld>
  <p:clrMapOvr>
    <a:masterClrMapping/>
  </p:clrMapOvr>
  <p:transition spd="slow">
    <p:pull dir="d"/>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75 -0.12222 L -0.85 -0.8 " pathEditMode="relative" rAng="0" ptsTypes="AA">
                                      <p:cBhvr>
                                        <p:cTn id="6" dur="2000" fill="hold"/>
                                        <p:tgtEl>
                                          <p:spTgt spid="2056"/>
                                        </p:tgtEl>
                                        <p:attrNameLst>
                                          <p:attrName>ppt_x</p:attrName>
                                          <p:attrName>ppt_y</p:attrName>
                                        </p:attrNameLst>
                                      </p:cBhvr>
                                      <p:rCtr x="-38700" y="-339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7.22222E-6 1.85185E-6 L -0.00834 -0.65556 " pathEditMode="relative" ptsTypes="AA">
                                      <p:cBhvr>
                                        <p:cTn id="10" dur="2000" fill="hold"/>
                                        <p:tgtEl>
                                          <p:spTgt spid="205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75 -0.10903 L 0.85833 -0.82014 " pathEditMode="relative" ptsTypes="AA">
                                      <p:cBhvr>
                                        <p:cTn id="14" dur="2000" fill="hold"/>
                                        <p:tgtEl>
                                          <p:spTgt spid="20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EXPERIENCE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As soon as we launched our rocket it went high and we felt like we would cry tears of joy! As soon as it landed all three of us ran to the rocket… DEBBY WAS ALIVE!!!!!!! We were so enthusiastic and Mrs. Simmons took our picture.</a:t>
            </a:r>
            <a:endParaRPr lang="en-US" dirty="0"/>
          </a:p>
        </p:txBody>
      </p:sp>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t>
            </a:r>
            <a:r>
              <a:rPr lang="en-US" dirty="0" smtClean="0">
                <a:solidFill>
                  <a:schemeClr val="tx1"/>
                </a:solidFill>
              </a:rPr>
              <a:t>A</a:t>
            </a:r>
            <a:r>
              <a:rPr lang="en-US" dirty="0" smtClean="0">
                <a:solidFill>
                  <a:srgbClr val="3333FF"/>
                </a:solidFill>
              </a:rPr>
              <a:t>S</a:t>
            </a:r>
            <a:r>
              <a:rPr lang="en-US" dirty="0" smtClean="0">
                <a:solidFill>
                  <a:srgbClr val="FF0000"/>
                </a:solidFill>
              </a:rPr>
              <a:t>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first we met NASA scientist, Mr. Tom Benson. He taught us what we would need and he was our inspiration. He really helped us.</a:t>
            </a:r>
            <a:endParaRPr lang="en-US" dirty="0"/>
          </a:p>
        </p:txBody>
      </p:sp>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717856">
            <a:off x="537955" y="2031261"/>
            <a:ext cx="7239000" cy="2246769"/>
          </a:xfrm>
          <a:prstGeom prst="rect">
            <a:avLst/>
          </a:prstGeom>
          <a:noFill/>
        </p:spPr>
        <p:txBody>
          <a:bodyPr wrap="square" rtlCol="0">
            <a:spAutoFit/>
          </a:bodyPr>
          <a:lstStyle/>
          <a:p>
            <a:r>
              <a:rPr lang="en-US" sz="14000" dirty="0" smtClean="0"/>
              <a:t>The </a:t>
            </a:r>
            <a:r>
              <a:rPr lang="en-US" sz="1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End</a:t>
            </a:r>
            <a:endParaRPr lang="en-US" sz="14000" dirty="0"/>
          </a:p>
        </p:txBody>
      </p:sp>
      <p:pic>
        <p:nvPicPr>
          <p:cNvPr id="1026" name="Picture 2" descr="C:\Documents and Settings\jcapano\Local Settings\Temporary Internet Files\Content.IE5\01XMO0FF\MC900434719[1].png"/>
          <p:cNvPicPr>
            <a:picLocks noChangeAspect="1" noChangeArrowheads="1"/>
          </p:cNvPicPr>
          <p:nvPr/>
        </p:nvPicPr>
        <p:blipFill>
          <a:blip r:embed="rId3" cstate="print"/>
          <a:srcRect/>
          <a:stretch>
            <a:fillRect/>
          </a:stretch>
        </p:blipFill>
        <p:spPr bwMode="auto">
          <a:xfrm>
            <a:off x="5562600" y="4267200"/>
            <a:ext cx="2285714" cy="2285714"/>
          </a:xfrm>
          <a:prstGeom prst="rect">
            <a:avLst/>
          </a:prstGeom>
          <a:noFill/>
        </p:spPr>
      </p:pic>
      <p:pic>
        <p:nvPicPr>
          <p:cNvPr id="1027" name="Picture 3" descr="C:\Documents and Settings\jcapano\Local Settings\Temporary Internet Files\Content.IE5\01XMO0FF\MM900283552[1].gif"/>
          <p:cNvPicPr>
            <a:picLocks noChangeAspect="1" noChangeArrowheads="1" noCrop="1"/>
          </p:cNvPicPr>
          <p:nvPr/>
        </p:nvPicPr>
        <p:blipFill>
          <a:blip r:embed="rId4" cstate="print"/>
          <a:srcRect/>
          <a:stretch>
            <a:fillRect/>
          </a:stretch>
        </p:blipFill>
        <p:spPr bwMode="auto">
          <a:xfrm rot="20503343">
            <a:off x="381000" y="304800"/>
            <a:ext cx="1600200" cy="1752600"/>
          </a:xfrm>
          <a:prstGeom prst="rect">
            <a:avLst/>
          </a:prstGeom>
          <a:noFill/>
        </p:spPr>
      </p:pic>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FF00"/>
                </a:solidFill>
                <a:latin typeface="Bradley Hand ITC" pitchFamily="66" charset="0"/>
              </a:rPr>
              <a:t>Jobs</a:t>
            </a:r>
            <a:endParaRPr lang="en-US" sz="4800" dirty="0">
              <a:solidFill>
                <a:srgbClr val="00FF00"/>
              </a:solidFill>
              <a:latin typeface="Bradley Hand ITC" pitchFamily="66"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latin typeface="Arial Black" pitchFamily="34" charset="0"/>
              </a:rPr>
              <a:t>Ashley- Designer</a:t>
            </a:r>
          </a:p>
          <a:p>
            <a:pPr>
              <a:buNone/>
            </a:pPr>
            <a:endParaRPr lang="en-US" dirty="0">
              <a:latin typeface="Arial Black" pitchFamily="34" charset="0"/>
            </a:endParaRPr>
          </a:p>
          <a:p>
            <a:pPr>
              <a:buNone/>
            </a:pPr>
            <a:r>
              <a:rPr lang="en-US" dirty="0" smtClean="0">
                <a:latin typeface="Arial Black" pitchFamily="34" charset="0"/>
              </a:rPr>
              <a:t>    </a:t>
            </a:r>
            <a:r>
              <a:rPr lang="en-US" dirty="0" err="1" smtClean="0">
                <a:latin typeface="Arial Black" pitchFamily="34" charset="0"/>
              </a:rPr>
              <a:t>Julianna</a:t>
            </a:r>
            <a:r>
              <a:rPr lang="en-US" dirty="0" smtClean="0">
                <a:latin typeface="Arial Black" pitchFamily="34" charset="0"/>
              </a:rPr>
              <a:t>- Procedure</a:t>
            </a:r>
          </a:p>
          <a:p>
            <a:pPr>
              <a:buNone/>
            </a:pPr>
            <a:endParaRPr lang="en-US" dirty="0">
              <a:latin typeface="Arial Black" pitchFamily="34" charset="0"/>
            </a:endParaRPr>
          </a:p>
          <a:p>
            <a:pPr>
              <a:buNone/>
            </a:pPr>
            <a:r>
              <a:rPr lang="en-US" dirty="0" smtClean="0">
                <a:latin typeface="Arial Black" pitchFamily="34" charset="0"/>
              </a:rPr>
              <a:t>    Nino- Folder Organizer and Calculator</a:t>
            </a:r>
          </a:p>
        </p:txBody>
      </p:sp>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lgerian" pitchFamily="82" charset="0"/>
              </a:rPr>
              <a:t>SCIENTIFIC  METHOD</a:t>
            </a:r>
            <a:endParaRPr lang="en-US" dirty="0">
              <a:solidFill>
                <a:srgbClr val="00B0F0"/>
              </a:solidFill>
              <a:latin typeface="Algerian" pitchFamily="82" charset="0"/>
            </a:endParaRPr>
          </a:p>
        </p:txBody>
      </p:sp>
      <p:sp>
        <p:nvSpPr>
          <p:cNvPr id="3" name="Content Placeholder 2"/>
          <p:cNvSpPr>
            <a:spLocks noGrp="1"/>
          </p:cNvSpPr>
          <p:nvPr>
            <p:ph idx="1"/>
          </p:nvPr>
        </p:nvSpPr>
        <p:spPr/>
        <p:txBody>
          <a:bodyPr/>
          <a:lstStyle/>
          <a:p>
            <a:r>
              <a:rPr lang="en-US" dirty="0" smtClean="0"/>
              <a:t>How long will the rocket stay up for?</a:t>
            </a:r>
          </a:p>
          <a:p>
            <a:r>
              <a:rPr lang="en-US" dirty="0" smtClean="0"/>
              <a:t>Air Rocket- 1.85 seconds Water Rocket- 3.78 seconds</a:t>
            </a:r>
          </a:p>
          <a:p>
            <a:r>
              <a:rPr lang="en-US" dirty="0" smtClean="0"/>
              <a:t>Will the egg survive?</a:t>
            </a:r>
          </a:p>
          <a:p>
            <a:r>
              <a:rPr lang="en-US" dirty="0" smtClean="0"/>
              <a:t>Yes, both times(:</a:t>
            </a:r>
          </a:p>
          <a:p>
            <a:endParaRPr lang="en-US" dirty="0" smtClean="0"/>
          </a:p>
          <a:p>
            <a:pPr>
              <a:buNone/>
            </a:pPr>
            <a:endParaRPr lang="en-US" dirty="0" smtClean="0"/>
          </a:p>
          <a:p>
            <a:pPr>
              <a:buNone/>
            </a:pPr>
            <a:endParaRPr lang="en-US" dirty="0"/>
          </a:p>
        </p:txBody>
      </p:sp>
      <p:pic>
        <p:nvPicPr>
          <p:cNvPr id="1026" name="Picture 2" descr="C:\Documents and Settings\jcapano\Local Settings\Temporary Internet Files\Content.IE5\BQF3CCJ7\MP900403058[1].jpg"/>
          <p:cNvPicPr>
            <a:picLocks noChangeAspect="1" noChangeArrowheads="1"/>
          </p:cNvPicPr>
          <p:nvPr/>
        </p:nvPicPr>
        <p:blipFill>
          <a:blip r:embed="rId3" cstate="print"/>
          <a:srcRect/>
          <a:stretch>
            <a:fillRect/>
          </a:stretch>
        </p:blipFill>
        <p:spPr bwMode="auto">
          <a:xfrm rot="21420000">
            <a:off x="5410200" y="4800600"/>
            <a:ext cx="2238599" cy="1447800"/>
          </a:xfrm>
          <a:prstGeom prst="rect">
            <a:avLst/>
          </a:prstGeom>
          <a:noFill/>
        </p:spPr>
      </p:pic>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Materials</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dirty="0" smtClean="0"/>
              <a:t>Cotton balls</a:t>
            </a:r>
          </a:p>
          <a:p>
            <a:r>
              <a:rPr lang="en-US" dirty="0" smtClean="0"/>
              <a:t>Pillow Fluff</a:t>
            </a:r>
          </a:p>
          <a:p>
            <a:r>
              <a:rPr lang="en-US" dirty="0" smtClean="0"/>
              <a:t>Construction Paper</a:t>
            </a:r>
          </a:p>
          <a:p>
            <a:r>
              <a:rPr lang="en-US" dirty="0" smtClean="0"/>
              <a:t>Duct tape </a:t>
            </a:r>
          </a:p>
          <a:p>
            <a:r>
              <a:rPr lang="en-US" dirty="0" smtClean="0"/>
              <a:t>Masking tape</a:t>
            </a:r>
          </a:p>
          <a:p>
            <a:r>
              <a:rPr lang="en-US" dirty="0" smtClean="0"/>
              <a:t>Coke soda bottle</a:t>
            </a:r>
            <a:endParaRPr lang="en-US" dirty="0"/>
          </a:p>
        </p:txBody>
      </p:sp>
      <p:pic>
        <p:nvPicPr>
          <p:cNvPr id="3074" name="Picture 2" descr="C:\Documents and Settings\jcapano\Local Settings\Temporary Internet Files\Content.IE5\AOELDPIF\MP900174989[1].jpg"/>
          <p:cNvPicPr>
            <a:picLocks noChangeAspect="1" noChangeArrowheads="1"/>
          </p:cNvPicPr>
          <p:nvPr/>
        </p:nvPicPr>
        <p:blipFill>
          <a:blip r:embed="rId3" cstate="print"/>
          <a:srcRect/>
          <a:stretch>
            <a:fillRect/>
          </a:stretch>
        </p:blipFill>
        <p:spPr bwMode="auto">
          <a:xfrm>
            <a:off x="5715000" y="2133600"/>
            <a:ext cx="2438400" cy="3657600"/>
          </a:xfrm>
          <a:prstGeom prst="rect">
            <a:avLst/>
          </a:prstGeom>
          <a:noFill/>
        </p:spPr>
      </p:pic>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5CF"/>
                </a:solidFill>
                <a:latin typeface="Bauhaus 93" pitchFamily="82" charset="0"/>
              </a:rPr>
              <a:t>Building Procedure</a:t>
            </a:r>
            <a:endParaRPr lang="en-US" dirty="0">
              <a:solidFill>
                <a:srgbClr val="FF05CF"/>
              </a:solidFill>
              <a:latin typeface="Bauhaus 93" pitchFamily="82" charset="0"/>
            </a:endParaRPr>
          </a:p>
        </p:txBody>
      </p:sp>
      <p:sp>
        <p:nvSpPr>
          <p:cNvPr id="3" name="Content Placeholder 2"/>
          <p:cNvSpPr>
            <a:spLocks noGrp="1"/>
          </p:cNvSpPr>
          <p:nvPr>
            <p:ph idx="1"/>
          </p:nvPr>
        </p:nvSpPr>
        <p:spPr/>
        <p:txBody>
          <a:bodyPr>
            <a:normAutofit fontScale="70000" lnSpcReduction="20000"/>
          </a:bodyPr>
          <a:lstStyle/>
          <a:p>
            <a:pPr lvl="0"/>
            <a:r>
              <a:rPr lang="en-US" dirty="0" smtClean="0"/>
              <a:t>First we got the coke bottle.</a:t>
            </a:r>
          </a:p>
          <a:p>
            <a:pPr lvl="0"/>
            <a:r>
              <a:rPr lang="en-US" dirty="0" smtClean="0"/>
              <a:t>Next brought materials we needed.(cotton balls and construction paper) </a:t>
            </a:r>
          </a:p>
          <a:p>
            <a:pPr lvl="0"/>
            <a:r>
              <a:rPr lang="en-US" dirty="0" smtClean="0"/>
              <a:t>After that we finally started to build.</a:t>
            </a:r>
          </a:p>
          <a:p>
            <a:pPr lvl="0"/>
            <a:r>
              <a:rPr lang="en-US" dirty="0" smtClean="0"/>
              <a:t>We used a paper plate Mrs. Simmons gave us and started to make the nose cone.</a:t>
            </a:r>
          </a:p>
          <a:p>
            <a:pPr lvl="0"/>
            <a:r>
              <a:rPr lang="en-US" dirty="0" smtClean="0"/>
              <a:t>After that we made the fins with Ashley’s construction paper in a triangle.</a:t>
            </a:r>
          </a:p>
          <a:p>
            <a:pPr lvl="0"/>
            <a:r>
              <a:rPr lang="en-US" dirty="0" smtClean="0"/>
              <a:t>Then we made the base of the cone with more of her construction paper. </a:t>
            </a:r>
          </a:p>
          <a:p>
            <a:r>
              <a:rPr lang="en-US" dirty="0" smtClean="0"/>
              <a:t>We traced the bottom of the cone.</a:t>
            </a:r>
          </a:p>
          <a:p>
            <a:pPr lvl="0"/>
            <a:r>
              <a:rPr lang="en-US" dirty="0" smtClean="0"/>
              <a:t>Then we put cotton balls in the nose cone to keep the egg cozy.</a:t>
            </a:r>
          </a:p>
          <a:p>
            <a:pPr lvl="0"/>
            <a:r>
              <a:rPr lang="en-US" dirty="0" smtClean="0"/>
              <a:t>Then we used Mrs. </a:t>
            </a:r>
            <a:r>
              <a:rPr lang="en-US" dirty="0" err="1" smtClean="0"/>
              <a:t>Simmon’s</a:t>
            </a:r>
            <a:r>
              <a:rPr lang="en-US" dirty="0" smtClean="0"/>
              <a:t> pillow fluff and glued it onto the base.</a:t>
            </a:r>
          </a:p>
          <a:p>
            <a:pPr lvl="0"/>
            <a:r>
              <a:rPr lang="en-US" dirty="0" smtClean="0"/>
              <a:t>After that we made an opening  and closing with duct tape.</a:t>
            </a:r>
          </a:p>
          <a:p>
            <a:pPr lvl="0"/>
            <a:r>
              <a:rPr lang="en-US" dirty="0" smtClean="0"/>
              <a:t>Also we taped the whole thing together with the duct tape.</a:t>
            </a:r>
          </a:p>
          <a:p>
            <a:endParaRPr lang="en-US" dirty="0"/>
          </a:p>
        </p:txBody>
      </p:sp>
      <p:pic>
        <p:nvPicPr>
          <p:cNvPr id="4" name="Picture 3" descr="IMG_0345.JPG"/>
          <p:cNvPicPr>
            <a:picLocks noChangeAspect="1"/>
          </p:cNvPicPr>
          <p:nvPr/>
        </p:nvPicPr>
        <p:blipFill>
          <a:blip r:embed="rId3" cstate="print"/>
          <a:srcRect l="4167" t="50000" r="20834"/>
          <a:stretch>
            <a:fillRect/>
          </a:stretch>
        </p:blipFill>
        <p:spPr>
          <a:xfrm>
            <a:off x="152400" y="304800"/>
            <a:ext cx="2133600" cy="1066800"/>
          </a:xfrm>
          <a:prstGeom prst="rect">
            <a:avLst/>
          </a:prstGeom>
        </p:spPr>
      </p:pic>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3333FF"/>
                </a:solidFill>
                <a:latin typeface="Blackadder ITC" pitchFamily="82" charset="0"/>
              </a:rPr>
              <a:t>Launching Procedure</a:t>
            </a:r>
            <a:endParaRPr lang="en-US" sz="4800" dirty="0">
              <a:solidFill>
                <a:srgbClr val="3333FF"/>
              </a:solidFill>
              <a:latin typeface="Blackadder ITC" pitchFamily="82" charset="0"/>
            </a:endParaRPr>
          </a:p>
        </p:txBody>
      </p:sp>
      <p:sp>
        <p:nvSpPr>
          <p:cNvPr id="3" name="Content Placeholder 2"/>
          <p:cNvSpPr>
            <a:spLocks noGrp="1"/>
          </p:cNvSpPr>
          <p:nvPr>
            <p:ph idx="1"/>
          </p:nvPr>
        </p:nvSpPr>
        <p:spPr/>
        <p:txBody>
          <a:bodyPr/>
          <a:lstStyle/>
          <a:p>
            <a:r>
              <a:rPr lang="en-US" dirty="0" smtClean="0"/>
              <a:t>First we put duct tape on the nose cone.</a:t>
            </a:r>
          </a:p>
          <a:p>
            <a:r>
              <a:rPr lang="en-US" dirty="0" smtClean="0"/>
              <a:t>Then we hooked it up to the launch station.</a:t>
            </a:r>
          </a:p>
          <a:p>
            <a:r>
              <a:rPr lang="en-US" dirty="0" smtClean="0"/>
              <a:t>Then Ashley and I started to pump the pump.</a:t>
            </a:r>
          </a:p>
          <a:p>
            <a:r>
              <a:rPr lang="en-US" dirty="0" smtClean="0"/>
              <a:t>When it got to 80 psi we stop pumping.</a:t>
            </a:r>
          </a:p>
          <a:p>
            <a:r>
              <a:rPr lang="en-US" dirty="0" smtClean="0"/>
              <a:t>Then the count down began. </a:t>
            </a:r>
          </a:p>
          <a:p>
            <a:r>
              <a:rPr lang="en-US" dirty="0" smtClean="0"/>
              <a:t>Then Nino pulled the string to make the rocket fly.</a:t>
            </a:r>
          </a:p>
          <a:p>
            <a:endParaRPr lang="en-US" dirty="0"/>
          </a:p>
        </p:txBody>
      </p:sp>
      <p:pic>
        <p:nvPicPr>
          <p:cNvPr id="4" name="Picture 3" descr="100_2544.JPG"/>
          <p:cNvPicPr>
            <a:picLocks noChangeAspect="1"/>
          </p:cNvPicPr>
          <p:nvPr/>
        </p:nvPicPr>
        <p:blipFill>
          <a:blip r:embed="rId3" cstate="print"/>
          <a:srcRect l="27273" t="52525" r="24242" b="-9091"/>
          <a:stretch>
            <a:fillRect/>
          </a:stretch>
        </p:blipFill>
        <p:spPr>
          <a:xfrm>
            <a:off x="3352800" y="5029200"/>
            <a:ext cx="2090057" cy="1828800"/>
          </a:xfrm>
          <a:prstGeom prst="rect">
            <a:avLst/>
          </a:prstGeom>
        </p:spPr>
      </p:pic>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pperplate Gothic Light" pitchFamily="34" charset="0"/>
              </a:rPr>
              <a:t>Hypothesis/Prediction</a:t>
            </a:r>
            <a:endParaRPr lang="en-US" dirty="0">
              <a:solidFill>
                <a:srgbClr val="FF0000"/>
              </a:solidFill>
              <a:latin typeface="Copperplate Gothic Light" pitchFamily="34" charset="0"/>
            </a:endParaRPr>
          </a:p>
        </p:txBody>
      </p:sp>
      <p:sp>
        <p:nvSpPr>
          <p:cNvPr id="3" name="Content Placeholder 2"/>
          <p:cNvSpPr>
            <a:spLocks noGrp="1"/>
          </p:cNvSpPr>
          <p:nvPr>
            <p:ph idx="1"/>
          </p:nvPr>
        </p:nvSpPr>
        <p:spPr/>
        <p:txBody>
          <a:bodyPr/>
          <a:lstStyle/>
          <a:p>
            <a:r>
              <a:rPr lang="en-US" dirty="0" smtClean="0"/>
              <a:t>Prediction: </a:t>
            </a:r>
          </a:p>
          <a:p>
            <a:r>
              <a:rPr lang="en-US" dirty="0" smtClean="0"/>
              <a:t>We predict that the air rocket will 4.00 second. We also imagine very high! We also predict that it will be partly sunny or rainy.</a:t>
            </a:r>
          </a:p>
          <a:p>
            <a:r>
              <a:rPr lang="en-US" dirty="0" smtClean="0"/>
              <a:t>Answer:</a:t>
            </a:r>
          </a:p>
          <a:p>
            <a:r>
              <a:rPr lang="en-US" dirty="0" smtClean="0"/>
              <a:t>The air rocket stayed up for 1.85 seconds. It did go very high and it was sunny.</a:t>
            </a:r>
            <a:endParaRPr lang="en-US" dirty="0"/>
          </a:p>
        </p:txBody>
      </p:sp>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AA52C2"/>
              </a:solidFill>
            </a:endParaRPr>
          </a:p>
        </p:txBody>
      </p:sp>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ll dir="d"/>
    <p:sndAc>
      <p:stSnd>
        <p:snd r:embed="rId2" name="cashreg.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Comparison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Both, in the air launch and water launch we used air in both also we used the same materials. Another thing that’s the same is we used 80% of pressure for each one. One more thing is that both of the eggstronauts survived and both went in the air.</a:t>
            </a:r>
            <a:endParaRPr lang="en-US" dirty="0"/>
          </a:p>
        </p:txBody>
      </p:sp>
    </p:spTree>
  </p:cSld>
  <p:clrMapOvr>
    <a:masterClrMapping/>
  </p:clrMapOvr>
  <p:transition spd="slow">
    <p:pull dir="d"/>
    <p:sndAc>
      <p:stSnd>
        <p:snd r:embed="rId2" name="cashreg.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150</TotalTime>
  <Words>493</Words>
  <Application>Microsoft Office PowerPoint</Application>
  <PresentationFormat>On-screen Show (4:3)</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The S. S. Debbie</vt:lpstr>
      <vt:lpstr>Jobs</vt:lpstr>
      <vt:lpstr>SCIENTIFIC  METHOD</vt:lpstr>
      <vt:lpstr>Materials</vt:lpstr>
      <vt:lpstr>Building Procedure</vt:lpstr>
      <vt:lpstr>Launching Procedure</vt:lpstr>
      <vt:lpstr>Hypothesis/Prediction</vt:lpstr>
      <vt:lpstr>Slide 8</vt:lpstr>
      <vt:lpstr>Comparison</vt:lpstr>
      <vt:lpstr>Eggstronaut </vt:lpstr>
      <vt:lpstr>ROCKETS!</vt:lpstr>
      <vt:lpstr>THE EXPERIENCE</vt:lpstr>
      <vt:lpstr>NASA</vt:lpstr>
      <vt:lpstr>Slide 14</vt:lpstr>
    </vt:vector>
  </TitlesOfParts>
  <Company>WTPS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 S. Debbie</dc:title>
  <dc:creator>Cathy Boyle</dc:creator>
  <cp:lastModifiedBy>tbenson</cp:lastModifiedBy>
  <cp:revision>21</cp:revision>
  <dcterms:created xsi:type="dcterms:W3CDTF">2011-10-13T16:44:20Z</dcterms:created>
  <dcterms:modified xsi:type="dcterms:W3CDTF">2011-10-26T18:17:55Z</dcterms:modified>
</cp:coreProperties>
</file>